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42794238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3" userDrawn="1">
          <p15:clr>
            <a:srgbClr val="A4A3A4"/>
          </p15:clr>
        </p15:guide>
        <p15:guide id="2" pos="134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988" autoAdjust="0"/>
    <p:restoredTop sz="94660"/>
  </p:normalViewPr>
  <p:slideViewPr>
    <p:cSldViewPr snapToGrid="0" showGuides="1">
      <p:cViewPr varScale="1">
        <p:scale>
          <a:sx n="30" d="100"/>
          <a:sy n="30" d="100"/>
        </p:scale>
        <p:origin x="459" y="108"/>
      </p:cViewPr>
      <p:guideLst>
        <p:guide orient="horz" pos="9533"/>
        <p:guide pos="134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9568" y="4953466"/>
            <a:ext cx="36375102" cy="10537496"/>
          </a:xfrm>
        </p:spPr>
        <p:txBody>
          <a:bodyPr anchor="b"/>
          <a:lstStyle>
            <a:lvl1pPr algn="ctr">
              <a:defRPr sz="2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280" y="15897328"/>
            <a:ext cx="32095679" cy="7307583"/>
          </a:xfrm>
        </p:spPr>
        <p:txBody>
          <a:bodyPr/>
          <a:lstStyle>
            <a:lvl1pPr marL="0" indent="0" algn="ctr">
              <a:buNone/>
              <a:defRPr sz="10592"/>
            </a:lvl1pPr>
            <a:lvl2pPr marL="2017806" indent="0" algn="ctr">
              <a:buNone/>
              <a:defRPr sz="8827"/>
            </a:lvl2pPr>
            <a:lvl3pPr marL="4035613" indent="0" algn="ctr">
              <a:buNone/>
              <a:defRPr sz="7944"/>
            </a:lvl3pPr>
            <a:lvl4pPr marL="6053419" indent="0" algn="ctr">
              <a:buNone/>
              <a:defRPr sz="7061"/>
            </a:lvl4pPr>
            <a:lvl5pPr marL="8071226" indent="0" algn="ctr">
              <a:buNone/>
              <a:defRPr sz="7061"/>
            </a:lvl5pPr>
            <a:lvl6pPr marL="10089032" indent="0" algn="ctr">
              <a:buNone/>
              <a:defRPr sz="7061"/>
            </a:lvl6pPr>
            <a:lvl7pPr marL="12106839" indent="0" algn="ctr">
              <a:buNone/>
              <a:defRPr sz="7061"/>
            </a:lvl7pPr>
            <a:lvl8pPr marL="14124645" indent="0" algn="ctr">
              <a:buNone/>
              <a:defRPr sz="7061"/>
            </a:lvl8pPr>
            <a:lvl9pPr marL="16142452" indent="0" algn="ctr">
              <a:buNone/>
              <a:defRPr sz="706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1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5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24629" y="1611452"/>
            <a:ext cx="9227508" cy="25650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106" y="1611452"/>
            <a:ext cx="27147595" cy="25650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8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3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9818" y="7545809"/>
            <a:ext cx="36910030" cy="12590343"/>
          </a:xfrm>
        </p:spPr>
        <p:txBody>
          <a:bodyPr anchor="b"/>
          <a:lstStyle>
            <a:lvl1pPr>
              <a:defRPr sz="2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9818" y="20255262"/>
            <a:ext cx="36910030" cy="6620964"/>
          </a:xfrm>
        </p:spPr>
        <p:txBody>
          <a:bodyPr/>
          <a:lstStyle>
            <a:lvl1pPr marL="0" indent="0">
              <a:buNone/>
              <a:defRPr sz="10592">
                <a:solidFill>
                  <a:schemeClr val="tx1"/>
                </a:solidFill>
              </a:defRPr>
            </a:lvl1pPr>
            <a:lvl2pPr marL="2017806" indent="0">
              <a:buNone/>
              <a:defRPr sz="8827">
                <a:solidFill>
                  <a:schemeClr val="tx1">
                    <a:tint val="75000"/>
                  </a:schemeClr>
                </a:solidFill>
              </a:defRPr>
            </a:lvl2pPr>
            <a:lvl3pPr marL="4035613" indent="0">
              <a:buNone/>
              <a:defRPr sz="7944">
                <a:solidFill>
                  <a:schemeClr val="tx1">
                    <a:tint val="75000"/>
                  </a:schemeClr>
                </a:solidFill>
              </a:defRPr>
            </a:lvl3pPr>
            <a:lvl4pPr marL="6053419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4pPr>
            <a:lvl5pPr marL="8071226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5pPr>
            <a:lvl6pPr marL="10089032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6pPr>
            <a:lvl7pPr marL="12106839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7pPr>
            <a:lvl8pPr marL="14124645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8pPr>
            <a:lvl9pPr marL="16142452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7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104" y="8057261"/>
            <a:ext cx="18187551" cy="192043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4583" y="8057261"/>
            <a:ext cx="18187551" cy="192043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01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1611459"/>
            <a:ext cx="36910030" cy="58502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682" y="7419688"/>
            <a:ext cx="18103966" cy="3636275"/>
          </a:xfrm>
        </p:spPr>
        <p:txBody>
          <a:bodyPr anchor="b"/>
          <a:lstStyle>
            <a:lvl1pPr marL="0" indent="0">
              <a:buNone/>
              <a:defRPr sz="10592" b="1"/>
            </a:lvl1pPr>
            <a:lvl2pPr marL="2017806" indent="0">
              <a:buNone/>
              <a:defRPr sz="8827" b="1"/>
            </a:lvl2pPr>
            <a:lvl3pPr marL="4035613" indent="0">
              <a:buNone/>
              <a:defRPr sz="7944" b="1"/>
            </a:lvl3pPr>
            <a:lvl4pPr marL="6053419" indent="0">
              <a:buNone/>
              <a:defRPr sz="7061" b="1"/>
            </a:lvl4pPr>
            <a:lvl5pPr marL="8071226" indent="0">
              <a:buNone/>
              <a:defRPr sz="7061" b="1"/>
            </a:lvl5pPr>
            <a:lvl6pPr marL="10089032" indent="0">
              <a:buNone/>
              <a:defRPr sz="7061" b="1"/>
            </a:lvl6pPr>
            <a:lvl7pPr marL="12106839" indent="0">
              <a:buNone/>
              <a:defRPr sz="7061" b="1"/>
            </a:lvl7pPr>
            <a:lvl8pPr marL="14124645" indent="0">
              <a:buNone/>
              <a:defRPr sz="7061" b="1"/>
            </a:lvl8pPr>
            <a:lvl9pPr marL="16142452" indent="0">
              <a:buNone/>
              <a:defRPr sz="706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7682" y="11055963"/>
            <a:ext cx="18103966" cy="162616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4585" y="7419688"/>
            <a:ext cx="18193125" cy="3636275"/>
          </a:xfrm>
        </p:spPr>
        <p:txBody>
          <a:bodyPr anchor="b"/>
          <a:lstStyle>
            <a:lvl1pPr marL="0" indent="0">
              <a:buNone/>
              <a:defRPr sz="10592" b="1"/>
            </a:lvl1pPr>
            <a:lvl2pPr marL="2017806" indent="0">
              <a:buNone/>
              <a:defRPr sz="8827" b="1"/>
            </a:lvl2pPr>
            <a:lvl3pPr marL="4035613" indent="0">
              <a:buNone/>
              <a:defRPr sz="7944" b="1"/>
            </a:lvl3pPr>
            <a:lvl4pPr marL="6053419" indent="0">
              <a:buNone/>
              <a:defRPr sz="7061" b="1"/>
            </a:lvl4pPr>
            <a:lvl5pPr marL="8071226" indent="0">
              <a:buNone/>
              <a:defRPr sz="7061" b="1"/>
            </a:lvl5pPr>
            <a:lvl6pPr marL="10089032" indent="0">
              <a:buNone/>
              <a:defRPr sz="7061" b="1"/>
            </a:lvl6pPr>
            <a:lvl7pPr marL="12106839" indent="0">
              <a:buNone/>
              <a:defRPr sz="7061" b="1"/>
            </a:lvl7pPr>
            <a:lvl8pPr marL="14124645" indent="0">
              <a:buNone/>
              <a:defRPr sz="7061" b="1"/>
            </a:lvl8pPr>
            <a:lvl9pPr marL="16142452" indent="0">
              <a:buNone/>
              <a:defRPr sz="706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4585" y="11055963"/>
            <a:ext cx="18193125" cy="162616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49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1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1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2017818"/>
            <a:ext cx="13802256" cy="7062364"/>
          </a:xfrm>
        </p:spPr>
        <p:txBody>
          <a:bodyPr anchor="b"/>
          <a:lstStyle>
            <a:lvl1pPr>
              <a:defRPr sz="141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3125" y="4357934"/>
            <a:ext cx="21664583" cy="21509383"/>
          </a:xfrm>
        </p:spPr>
        <p:txBody>
          <a:bodyPr/>
          <a:lstStyle>
            <a:lvl1pPr>
              <a:defRPr sz="14123"/>
            </a:lvl1pPr>
            <a:lvl2pPr>
              <a:defRPr sz="12358"/>
            </a:lvl2pPr>
            <a:lvl3pPr>
              <a:defRPr sz="10592"/>
            </a:lvl3pPr>
            <a:lvl4pPr>
              <a:defRPr sz="8827"/>
            </a:lvl4pPr>
            <a:lvl5pPr>
              <a:defRPr sz="8827"/>
            </a:lvl5pPr>
            <a:lvl6pPr>
              <a:defRPr sz="8827"/>
            </a:lvl6pPr>
            <a:lvl7pPr>
              <a:defRPr sz="8827"/>
            </a:lvl7pPr>
            <a:lvl8pPr>
              <a:defRPr sz="8827"/>
            </a:lvl8pPr>
            <a:lvl9pPr>
              <a:defRPr sz="882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7678" y="9080183"/>
            <a:ext cx="13802256" cy="16822161"/>
          </a:xfrm>
        </p:spPr>
        <p:txBody>
          <a:bodyPr/>
          <a:lstStyle>
            <a:lvl1pPr marL="0" indent="0">
              <a:buNone/>
              <a:defRPr sz="7061"/>
            </a:lvl1pPr>
            <a:lvl2pPr marL="2017806" indent="0">
              <a:buNone/>
              <a:defRPr sz="6179"/>
            </a:lvl2pPr>
            <a:lvl3pPr marL="4035613" indent="0">
              <a:buNone/>
              <a:defRPr sz="5296"/>
            </a:lvl3pPr>
            <a:lvl4pPr marL="6053419" indent="0">
              <a:buNone/>
              <a:defRPr sz="4413"/>
            </a:lvl4pPr>
            <a:lvl5pPr marL="8071226" indent="0">
              <a:buNone/>
              <a:defRPr sz="4413"/>
            </a:lvl5pPr>
            <a:lvl6pPr marL="10089032" indent="0">
              <a:buNone/>
              <a:defRPr sz="4413"/>
            </a:lvl6pPr>
            <a:lvl7pPr marL="12106839" indent="0">
              <a:buNone/>
              <a:defRPr sz="4413"/>
            </a:lvl7pPr>
            <a:lvl8pPr marL="14124645" indent="0">
              <a:buNone/>
              <a:defRPr sz="4413"/>
            </a:lvl8pPr>
            <a:lvl9pPr marL="16142452" indent="0">
              <a:buNone/>
              <a:defRPr sz="44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4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2017818"/>
            <a:ext cx="13802256" cy="7062364"/>
          </a:xfrm>
        </p:spPr>
        <p:txBody>
          <a:bodyPr anchor="b"/>
          <a:lstStyle>
            <a:lvl1pPr>
              <a:defRPr sz="141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3125" y="4357934"/>
            <a:ext cx="21664583" cy="21509383"/>
          </a:xfrm>
        </p:spPr>
        <p:txBody>
          <a:bodyPr anchor="t"/>
          <a:lstStyle>
            <a:lvl1pPr marL="0" indent="0">
              <a:buNone/>
              <a:defRPr sz="14123"/>
            </a:lvl1pPr>
            <a:lvl2pPr marL="2017806" indent="0">
              <a:buNone/>
              <a:defRPr sz="12358"/>
            </a:lvl2pPr>
            <a:lvl3pPr marL="4035613" indent="0">
              <a:buNone/>
              <a:defRPr sz="10592"/>
            </a:lvl3pPr>
            <a:lvl4pPr marL="6053419" indent="0">
              <a:buNone/>
              <a:defRPr sz="8827"/>
            </a:lvl4pPr>
            <a:lvl5pPr marL="8071226" indent="0">
              <a:buNone/>
              <a:defRPr sz="8827"/>
            </a:lvl5pPr>
            <a:lvl6pPr marL="10089032" indent="0">
              <a:buNone/>
              <a:defRPr sz="8827"/>
            </a:lvl6pPr>
            <a:lvl7pPr marL="12106839" indent="0">
              <a:buNone/>
              <a:defRPr sz="8827"/>
            </a:lvl7pPr>
            <a:lvl8pPr marL="14124645" indent="0">
              <a:buNone/>
              <a:defRPr sz="8827"/>
            </a:lvl8pPr>
            <a:lvl9pPr marL="16142452" indent="0">
              <a:buNone/>
              <a:defRPr sz="882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7678" y="9080183"/>
            <a:ext cx="13802256" cy="16822161"/>
          </a:xfrm>
        </p:spPr>
        <p:txBody>
          <a:bodyPr/>
          <a:lstStyle>
            <a:lvl1pPr marL="0" indent="0">
              <a:buNone/>
              <a:defRPr sz="7061"/>
            </a:lvl1pPr>
            <a:lvl2pPr marL="2017806" indent="0">
              <a:buNone/>
              <a:defRPr sz="6179"/>
            </a:lvl2pPr>
            <a:lvl3pPr marL="4035613" indent="0">
              <a:buNone/>
              <a:defRPr sz="5296"/>
            </a:lvl3pPr>
            <a:lvl4pPr marL="6053419" indent="0">
              <a:buNone/>
              <a:defRPr sz="4413"/>
            </a:lvl4pPr>
            <a:lvl5pPr marL="8071226" indent="0">
              <a:buNone/>
              <a:defRPr sz="4413"/>
            </a:lvl5pPr>
            <a:lvl6pPr marL="10089032" indent="0">
              <a:buNone/>
              <a:defRPr sz="4413"/>
            </a:lvl6pPr>
            <a:lvl7pPr marL="12106839" indent="0">
              <a:buNone/>
              <a:defRPr sz="4413"/>
            </a:lvl7pPr>
            <a:lvl8pPr marL="14124645" indent="0">
              <a:buNone/>
              <a:defRPr sz="4413"/>
            </a:lvl8pPr>
            <a:lvl9pPr marL="16142452" indent="0">
              <a:buNone/>
              <a:defRPr sz="44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3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104" y="1611459"/>
            <a:ext cx="36910030" cy="5850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104" y="8057261"/>
            <a:ext cx="36910030" cy="19204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104" y="28053287"/>
            <a:ext cx="9628704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61467-3BD4-4958-892A-079F5B67B22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5592" y="28053287"/>
            <a:ext cx="14443055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23430" y="28053287"/>
            <a:ext cx="9628704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9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5613" rtl="0" eaLnBrk="1" latinLnBrk="0" hangingPunct="1">
        <a:lnSpc>
          <a:spcPct val="90000"/>
        </a:lnSpc>
        <a:spcBef>
          <a:spcPct val="0"/>
        </a:spcBef>
        <a:buNone/>
        <a:defRPr sz="194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8903" indent="-1008903" algn="l" defTabSz="4035613" rtl="0" eaLnBrk="1" latinLnBrk="0" hangingPunct="1">
        <a:lnSpc>
          <a:spcPct val="90000"/>
        </a:lnSpc>
        <a:spcBef>
          <a:spcPts val="4413"/>
        </a:spcBef>
        <a:buFont typeface="Arial" panose="020B0604020202020204" pitchFamily="34" charset="0"/>
        <a:buChar char="•"/>
        <a:defRPr sz="12358" kern="1200">
          <a:solidFill>
            <a:schemeClr val="tx1"/>
          </a:solidFill>
          <a:latin typeface="+mn-lt"/>
          <a:ea typeface="+mn-ea"/>
          <a:cs typeface="+mn-cs"/>
        </a:defRPr>
      </a:lvl1pPr>
      <a:lvl2pPr marL="3026710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2" kern="1200">
          <a:solidFill>
            <a:schemeClr val="tx1"/>
          </a:solidFill>
          <a:latin typeface="+mn-lt"/>
          <a:ea typeface="+mn-ea"/>
          <a:cs typeface="+mn-cs"/>
        </a:defRPr>
      </a:lvl2pPr>
      <a:lvl3pPr marL="5044516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7" kern="1200">
          <a:solidFill>
            <a:schemeClr val="tx1"/>
          </a:solidFill>
          <a:latin typeface="+mn-lt"/>
          <a:ea typeface="+mn-ea"/>
          <a:cs typeface="+mn-cs"/>
        </a:defRPr>
      </a:lvl3pPr>
      <a:lvl4pPr marL="7062323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4pPr>
      <a:lvl5pPr marL="9080129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5pPr>
      <a:lvl6pPr marL="11097936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6pPr>
      <a:lvl7pPr marL="13115742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7pPr>
      <a:lvl8pPr marL="15133549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8pPr>
      <a:lvl9pPr marL="17151355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1pPr>
      <a:lvl2pPr marL="2017806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2pPr>
      <a:lvl3pPr marL="4035613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3pPr>
      <a:lvl4pPr marL="6053419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4pPr>
      <a:lvl5pPr marL="8071226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5pPr>
      <a:lvl6pPr marL="10089032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6pPr>
      <a:lvl7pPr marL="12106839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7pPr>
      <a:lvl8pPr marL="14124645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8pPr>
      <a:lvl9pPr marL="16142452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bit.ly/scaling-down-2020" TargetMode="External"/><Relationship Id="rId7" Type="http://schemas.microsoft.com/office/2007/relationships/hdphoto" Target="../media/hdphoto1.wdp"/><Relationship Id="rId2" Type="http://schemas.openxmlformats.org/officeDocument/2006/relationships/hyperlink" Target="http://scaledml.org/2020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53D7B-70EB-4862-B546-6138008A8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873" y="1116477"/>
            <a:ext cx="34469845" cy="386012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4200" b="1" dirty="0"/>
              <a:t>Scaling Down – Squaring Deep Neural Networks for interpretation and lightweight deployment</a:t>
            </a:r>
            <a:br>
              <a:rPr lang="en-US" dirty="0"/>
            </a:br>
            <a:r>
              <a:rPr lang="en-US" sz="7200" dirty="0"/>
              <a:t>Oliver Zeigermann, </a:t>
            </a:r>
            <a:br>
              <a:rPr lang="en-US" sz="7200" dirty="0"/>
            </a:br>
            <a:r>
              <a:rPr lang="en-US" sz="7200" dirty="0">
                <a:hlinkClick r:id="rId2"/>
              </a:rPr>
              <a:t>http://scaledml.org/2020/</a:t>
            </a:r>
            <a:r>
              <a:rPr lang="en-US" sz="72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ACBFDA-8CF8-467A-9F25-E633B1AD7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94526" y="5580563"/>
            <a:ext cx="13523495" cy="228781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/>
              <a:t>Student Decision Tree can be tuned for</a:t>
            </a:r>
          </a:p>
          <a:p>
            <a:pPr marL="0" indent="0" algn="ctr">
              <a:buNone/>
            </a:pPr>
            <a:r>
              <a:rPr lang="en-US" sz="4800" b="1" dirty="0"/>
              <a:t>accuracy: </a:t>
            </a:r>
            <a:r>
              <a:rPr lang="en-US" sz="4800" i="1" dirty="0"/>
              <a:t>same score as teacher, but depth of 12</a:t>
            </a:r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 algn="ctr">
              <a:buNone/>
            </a:pPr>
            <a:r>
              <a:rPr lang="en-US" sz="4800" b="1" dirty="0" err="1"/>
              <a:t>explainability</a:t>
            </a:r>
            <a:r>
              <a:rPr lang="en-US" sz="4800" b="1" dirty="0"/>
              <a:t>: </a:t>
            </a:r>
            <a:r>
              <a:rPr lang="en-US" sz="4800" i="1" dirty="0"/>
              <a:t>only six leaf nodes, and depth of 4</a:t>
            </a:r>
          </a:p>
          <a:p>
            <a:pPr marL="0" indent="0" algn="ctr">
              <a:buNone/>
            </a:pPr>
            <a:endParaRPr lang="en-US" sz="4800" i="1" dirty="0"/>
          </a:p>
          <a:p>
            <a:pPr marL="0" indent="0" algn="ctr">
              <a:buNone/>
            </a:pPr>
            <a:endParaRPr lang="en-US" sz="4800" i="1" dirty="0"/>
          </a:p>
          <a:p>
            <a:pPr marL="0" indent="0" algn="ctr">
              <a:buNone/>
            </a:pPr>
            <a:endParaRPr lang="en-US" sz="4800" i="1" dirty="0"/>
          </a:p>
          <a:p>
            <a:pPr marL="0" indent="0" algn="ctr">
              <a:buNone/>
            </a:pPr>
            <a:endParaRPr lang="en-US" sz="4800" i="1" dirty="0"/>
          </a:p>
          <a:p>
            <a:pPr marL="0" indent="0" algn="ctr">
              <a:buNone/>
            </a:pPr>
            <a:r>
              <a:rPr lang="en-US" sz="4800" i="1" dirty="0"/>
              <a:t>Sample prediction path</a:t>
            </a:r>
          </a:p>
          <a:p>
            <a:pPr marL="0" indent="0" algn="ctr">
              <a:buNone/>
            </a:pPr>
            <a:endParaRPr lang="en-CH" sz="7200" b="1" dirty="0"/>
          </a:p>
          <a:p>
            <a:pPr marL="0" indent="0" algn="ctr">
              <a:buNone/>
            </a:pPr>
            <a:endParaRPr lang="en-CH" sz="7200" b="1" dirty="0"/>
          </a:p>
          <a:p>
            <a:pPr marL="0" indent="0" algn="ctr">
              <a:buNone/>
            </a:pPr>
            <a:endParaRPr lang="en-CH" sz="7200" b="1" dirty="0"/>
          </a:p>
          <a:p>
            <a:pPr marL="0" indent="0" algn="ctr">
              <a:buNone/>
            </a:pPr>
            <a:endParaRPr lang="en-CH" sz="6600" b="1" dirty="0"/>
          </a:p>
          <a:p>
            <a:pPr marL="0" indent="0" algn="ctr">
              <a:buNone/>
            </a:pPr>
            <a:endParaRPr lang="en-CH" sz="3200" b="1" dirty="0"/>
          </a:p>
          <a:p>
            <a:pPr marL="0" indent="0">
              <a:buNone/>
            </a:pPr>
            <a:endParaRPr lang="en-US" sz="1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964A5BE-E045-481B-A631-898E161CFF13}"/>
              </a:ext>
            </a:extLst>
          </p:cNvPr>
          <p:cNvSpPr txBox="1">
            <a:spLocks/>
          </p:cNvSpPr>
          <p:nvPr/>
        </p:nvSpPr>
        <p:spPr>
          <a:xfrm>
            <a:off x="14775687" y="5354503"/>
            <a:ext cx="12769304" cy="21816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008903" indent="-1008903" algn="l" defTabSz="4035613" rtl="0" eaLnBrk="1" latinLnBrk="0" hangingPunct="1">
              <a:lnSpc>
                <a:spcPct val="90000"/>
              </a:lnSpc>
              <a:spcBef>
                <a:spcPts val="4413"/>
              </a:spcBef>
              <a:buFont typeface="Arial" panose="020B0604020202020204" pitchFamily="34" charset="0"/>
              <a:buChar char="•"/>
              <a:defRPr sz="123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6710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451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2323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012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9793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5742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354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1355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4800" dirty="0"/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5AB9A536-1E31-4C0C-899F-E92EFB953B4C}"/>
              </a:ext>
            </a:extLst>
          </p:cNvPr>
          <p:cNvSpPr txBox="1">
            <a:spLocks/>
          </p:cNvSpPr>
          <p:nvPr/>
        </p:nvSpPr>
        <p:spPr>
          <a:xfrm>
            <a:off x="2659990" y="28102670"/>
            <a:ext cx="36910030" cy="2604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0356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8000" dirty="0"/>
              <a:t>Notebook: </a:t>
            </a:r>
            <a:r>
              <a:rPr lang="de-DE" sz="8000" dirty="0">
                <a:hlinkClick r:id="rId3"/>
              </a:rPr>
              <a:t>http://bit.ly/scaling-down-2020</a:t>
            </a:r>
            <a:r>
              <a:rPr lang="de-DE" sz="8000" dirty="0"/>
              <a:t> </a:t>
            </a:r>
            <a:endParaRPr lang="en-US" sz="8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73696-01F9-4AB6-A4D2-D5911DBD354C}"/>
              </a:ext>
            </a:extLst>
          </p:cNvPr>
          <p:cNvSpPr txBox="1"/>
          <p:nvPr/>
        </p:nvSpPr>
        <p:spPr>
          <a:xfrm>
            <a:off x="20522259" y="1475169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45B9EDC0-1652-4481-8A74-2100EE178472}"/>
              </a:ext>
            </a:extLst>
          </p:cNvPr>
          <p:cNvSpPr txBox="1">
            <a:spLocks/>
          </p:cNvSpPr>
          <p:nvPr/>
        </p:nvSpPr>
        <p:spPr>
          <a:xfrm>
            <a:off x="1622300" y="5749005"/>
            <a:ext cx="13147261" cy="2308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008903" indent="-1008903" algn="l" defTabSz="4035613" rtl="0" eaLnBrk="1" latinLnBrk="0" hangingPunct="1">
              <a:lnSpc>
                <a:spcPct val="90000"/>
              </a:lnSpc>
              <a:spcBef>
                <a:spcPts val="4413"/>
              </a:spcBef>
              <a:buFont typeface="Arial" panose="020B0604020202020204" pitchFamily="34" charset="0"/>
              <a:buChar char="•"/>
              <a:defRPr sz="123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6710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451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2323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012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9793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5742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354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1355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/>
              <a:t>Use Case - Risk Prediction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800" i="1" dirty="0"/>
              <a:t>We want to score the risk of potential customers based on their age the max speed of their cars.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 algn="ctr">
              <a:buNone/>
            </a:pPr>
            <a:r>
              <a:rPr lang="en-US" sz="6600" b="1" i="1" dirty="0"/>
              <a:t>Deep Neural Networks can solve this</a:t>
            </a:r>
            <a:endParaRPr lang="en-US" sz="48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None/>
            </a:pPr>
            <a:r>
              <a:rPr lang="en-US" sz="4800" i="1" dirty="0"/>
              <a:t>gives high accuracy without any overfitting, but also 130k parameters make this a block box</a:t>
            </a:r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7991FE5C-72CD-4A35-AAD9-F18958007AE9}"/>
              </a:ext>
            </a:extLst>
          </p:cNvPr>
          <p:cNvSpPr txBox="1">
            <a:spLocks/>
          </p:cNvSpPr>
          <p:nvPr/>
        </p:nvSpPr>
        <p:spPr>
          <a:xfrm>
            <a:off x="14612468" y="6268453"/>
            <a:ext cx="12049512" cy="22424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008903" indent="-1008903" algn="l" defTabSz="4035613" rtl="0" eaLnBrk="1" latinLnBrk="0" hangingPunct="1">
              <a:lnSpc>
                <a:spcPct val="90000"/>
              </a:lnSpc>
              <a:spcBef>
                <a:spcPts val="4413"/>
              </a:spcBef>
              <a:buFont typeface="Arial" panose="020B0604020202020204" pitchFamily="34" charset="0"/>
              <a:buChar char="•"/>
              <a:defRPr sz="123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6710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451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2323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012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9793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5742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354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1355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/>
              <a:t>Decision Trees offer </a:t>
            </a:r>
            <a:r>
              <a:rPr lang="en-US" sz="7200" b="1" dirty="0" err="1"/>
              <a:t>explainability</a:t>
            </a:r>
            <a:endParaRPr lang="en-US" sz="7200" b="1" dirty="0"/>
          </a:p>
          <a:p>
            <a:pPr>
              <a:spcBef>
                <a:spcPts val="1000"/>
              </a:spcBef>
            </a:pPr>
            <a:r>
              <a:rPr lang="en-US" sz="4800" i="1" dirty="0"/>
              <a:t>the right to explanation is well established by the GDPR and United States' Credit score</a:t>
            </a:r>
          </a:p>
          <a:p>
            <a:pPr>
              <a:spcBef>
                <a:spcPts val="1000"/>
              </a:spcBef>
            </a:pPr>
            <a:r>
              <a:rPr lang="en-US" sz="4800" i="1" dirty="0"/>
              <a:t>shallow decision trees allow for at least a basic level understanding, </a:t>
            </a:r>
          </a:p>
          <a:p>
            <a:pPr>
              <a:spcBef>
                <a:spcPts val="1000"/>
              </a:spcBef>
            </a:pPr>
            <a:r>
              <a:rPr lang="en-US" sz="4800" i="1" dirty="0"/>
              <a:t>but tend to overfit even when regularized</a:t>
            </a:r>
          </a:p>
          <a:p>
            <a:pPr>
              <a:spcBef>
                <a:spcPts val="1000"/>
              </a:spcBef>
            </a:pPr>
            <a:r>
              <a:rPr lang="en-US" sz="4800" i="1" dirty="0"/>
              <a:t>can be used to generate readable code from</a:t>
            </a:r>
          </a:p>
          <a:p>
            <a:pPr>
              <a:spcBef>
                <a:spcPts val="1000"/>
              </a:spcBef>
            </a:pPr>
            <a:r>
              <a:rPr lang="en-US" sz="4800" i="1" dirty="0"/>
              <a:t>cheap to bring into production</a:t>
            </a:r>
          </a:p>
          <a:p>
            <a:endParaRPr lang="en-US" sz="4800" i="1" dirty="0"/>
          </a:p>
          <a:p>
            <a:endParaRPr lang="en-US" sz="4800" i="1" dirty="0"/>
          </a:p>
          <a:p>
            <a:endParaRPr lang="en-US" sz="4800" i="1" dirty="0"/>
          </a:p>
          <a:p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 algn="ctr">
              <a:buNone/>
            </a:pPr>
            <a:r>
              <a:rPr lang="en-US" sz="7200" b="1" dirty="0"/>
              <a:t>Best of both worlds – use DNN as a teacher for Decision Trees</a:t>
            </a:r>
          </a:p>
          <a:p>
            <a:pPr marL="914400" indent="-914400">
              <a:spcBef>
                <a:spcPts val="1000"/>
              </a:spcBef>
              <a:buFont typeface="+mj-lt"/>
              <a:buAutoNum type="arabicPeriod"/>
            </a:pPr>
            <a:r>
              <a:rPr lang="en-US" sz="4800" i="1" dirty="0"/>
              <a:t>high capacity deep neural network is trained and regularized like shown in left column</a:t>
            </a:r>
          </a:p>
          <a:p>
            <a:pPr marL="914400" indent="-914400">
              <a:spcBef>
                <a:spcPts val="1000"/>
              </a:spcBef>
              <a:buFont typeface="+mj-lt"/>
              <a:buAutoNum type="arabicPeriod"/>
            </a:pPr>
            <a:r>
              <a:rPr lang="en-US" sz="4800" i="1" dirty="0"/>
              <a:t>used to predict a dense set of data over complete range of domain</a:t>
            </a:r>
          </a:p>
          <a:p>
            <a:pPr marL="914400" indent="-914400">
              <a:spcBef>
                <a:spcPts val="1000"/>
              </a:spcBef>
              <a:buFont typeface="+mj-lt"/>
              <a:buAutoNum type="arabicPeriod"/>
            </a:pPr>
            <a:r>
              <a:rPr lang="en-US" sz="4800" i="1" dirty="0"/>
              <a:t>this data, not original data, is used to train decision tree</a:t>
            </a:r>
          </a:p>
          <a:p>
            <a:pPr marL="914400" indent="-914400">
              <a:spcBef>
                <a:spcPts val="1000"/>
              </a:spcBef>
              <a:buFont typeface="+mj-lt"/>
              <a:buAutoNum type="arabicPeriod"/>
            </a:pPr>
            <a:r>
              <a:rPr lang="en-US" sz="4800" i="1" dirty="0"/>
              <a:t>does not overfit</a:t>
            </a:r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CH" sz="14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500" i="1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310BCE9-C56C-4149-A8F7-BB4B9DA9F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2461" y="8978633"/>
            <a:ext cx="10494253" cy="59565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60D5EE4-C602-44C8-B41A-3461661E3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8292" y="16529584"/>
            <a:ext cx="10494252" cy="595657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AD8A4B1-CEAE-4283-AF63-D0DA02DB1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23526" y="20966047"/>
            <a:ext cx="7038473" cy="8659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F23404-07DC-4C6D-B8BF-4FD7AB113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54139" y="9141341"/>
            <a:ext cx="8892871" cy="50476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4D3DB6-12DA-460B-906C-22AE7DF982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54729" y="14284726"/>
            <a:ext cx="11506873" cy="653134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ED5A5F-9A9E-4803-8E60-1B52A69A49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52037" y="23114435"/>
            <a:ext cx="4400361" cy="79322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49D8D0-3A25-4F44-89A8-7A1504A7C4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78978" y="15063130"/>
            <a:ext cx="9256792" cy="525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16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221</Words>
  <Application>Microsoft Office PowerPoint</Application>
  <PresentationFormat>Custom</PresentationFormat>
  <Paragraphs>69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Scaling Down – Squaring Deep Neural Networks for interpretation and lightweight deployment Oliver Zeigermann,  http://scaledml.org/2020/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Zeigermann</dc:creator>
  <cp:lastModifiedBy>Oliver Zeigermann</cp:lastModifiedBy>
  <cp:revision>69</cp:revision>
  <dcterms:created xsi:type="dcterms:W3CDTF">2019-02-09T09:20:22Z</dcterms:created>
  <dcterms:modified xsi:type="dcterms:W3CDTF">2019-12-04T07:58:53Z</dcterms:modified>
</cp:coreProperties>
</file>